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82" r:id="rId2"/>
    <p:sldId id="256" r:id="rId3"/>
    <p:sldId id="257" r:id="rId4"/>
    <p:sldId id="258" r:id="rId5"/>
    <p:sldId id="259" r:id="rId6"/>
    <p:sldId id="266" r:id="rId7"/>
    <p:sldId id="267" r:id="rId8"/>
    <p:sldId id="268" r:id="rId9"/>
    <p:sldId id="269" r:id="rId10"/>
    <p:sldId id="270" r:id="rId11"/>
    <p:sldId id="260" r:id="rId12"/>
    <p:sldId id="277" r:id="rId13"/>
    <p:sldId id="278" r:id="rId14"/>
    <p:sldId id="280" r:id="rId15"/>
    <p:sldId id="279" r:id="rId16"/>
    <p:sldId id="281" r:id="rId17"/>
    <p:sldId id="261" r:id="rId18"/>
    <p:sldId id="262" r:id="rId19"/>
    <p:sldId id="263" r:id="rId20"/>
    <p:sldId id="264" r:id="rId21"/>
    <p:sldId id="265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78B209-050F-450A-947F-DE69056B1923}" v="482" dt="2024-02-16T15:25:09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40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2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0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01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6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4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8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7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02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4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9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5555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647B47-B636-9603-742C-C3951DA4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600" dirty="0" err="1">
                <a:solidFill>
                  <a:srgbClr val="1F2D29"/>
                </a:solidFill>
                <a:ea typeface="+mj-lt"/>
                <a:cs typeface="+mj-lt"/>
              </a:rPr>
              <a:t>Présentation</a:t>
            </a:r>
            <a:r>
              <a:rPr lang="en-US" sz="6600" dirty="0">
                <a:solidFill>
                  <a:srgbClr val="1F2D29"/>
                </a:solidFill>
                <a:ea typeface="+mj-lt"/>
                <a:cs typeface="+mj-lt"/>
              </a:rPr>
              <a:t> </a:t>
            </a:r>
            <a:r>
              <a:rPr lang="en-US" sz="6600" dirty="0" err="1">
                <a:solidFill>
                  <a:srgbClr val="1F2D29"/>
                </a:solidFill>
                <a:ea typeface="+mj-lt"/>
                <a:cs typeface="+mj-lt"/>
              </a:rPr>
              <a:t>réalisations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6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5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Espace réservé du contenu 3" descr="Une image contenant texte, Police, diagramme, Parallèle&#10;&#10;Description générée automatiquement">
            <a:extLst>
              <a:ext uri="{FF2B5EF4-FFF2-40B4-BE49-F238E27FC236}">
                <a16:creationId xmlns:a16="http://schemas.microsoft.com/office/drawing/2014/main" id="{57239E91-54B2-B6A0-EC50-0554A55E5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-5400000">
            <a:off x="3083295" y="-211233"/>
            <a:ext cx="6210250" cy="72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4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5A9E500-FE7E-5579-E557-AC8EE3307FCC}"/>
              </a:ext>
            </a:extLst>
          </p:cNvPr>
          <p:cNvSpPr txBox="1"/>
          <p:nvPr/>
        </p:nvSpPr>
        <p:spPr>
          <a:xfrm>
            <a:off x="1964445" y="808056"/>
            <a:ext cx="2668106" cy="10772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>
                <a:latin typeface="+mj-lt"/>
                <a:ea typeface="+mj-ea"/>
                <a:cs typeface="+mj-cs"/>
              </a:rPr>
              <a:t>Un scénario d'un cas d'utilisation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DB4101BB-FE6A-FC44-E602-3DC9C263F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6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menu, document&#10;&#10;Description générée automatiquement">
            <a:extLst>
              <a:ext uri="{FF2B5EF4-FFF2-40B4-BE49-F238E27FC236}">
                <a16:creationId xmlns:a16="http://schemas.microsoft.com/office/drawing/2014/main" id="{AB5E7CA8-02ED-2186-363B-114306AD0D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481" b="154"/>
          <a:stretch/>
        </p:blipFill>
        <p:spPr>
          <a:xfrm>
            <a:off x="5756053" y="704620"/>
            <a:ext cx="5303975" cy="5448220"/>
          </a:xfrm>
          <a:prstGeom prst="rect">
            <a:avLst/>
          </a:prstGeom>
          <a:ln w="12700">
            <a:noFill/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4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D2C50B-D9A1-2E3F-7C3D-999BC8FC6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fr-FR" sz="28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F8C4DC-5EAA-FAFF-54C6-FF043DCAA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lettre, capture d’écran, Police&#10;&#10;Description générée automatiquement">
            <a:extLst>
              <a:ext uri="{FF2B5EF4-FFF2-40B4-BE49-F238E27FC236}">
                <a16:creationId xmlns:a16="http://schemas.microsoft.com/office/drawing/2014/main" id="{068FFE3C-FC8D-5855-A837-5E3289DD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679" y="325458"/>
            <a:ext cx="3056722" cy="6206544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96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9EF56-0D05-401F-8D9D-A087F3B0E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583D46-4F8A-48ED-9FC5-ACCFE5989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BF790-FF8B-4CA1-A78A-0ED655E7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F99DFE0-DA13-4703-95B6-9CFDBD4A2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580BCA-5EE9-4DE6-9060-8F5DFB3A0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997ED0-2734-463E-AB2D-7DE229F57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3A0C65-E9FA-C836-227E-7073DFCB6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294428"/>
          </a:xfrm>
        </p:spPr>
        <p:txBody>
          <a:bodyPr>
            <a:normAutofit/>
          </a:bodyPr>
          <a:lstStyle/>
          <a:p>
            <a:pPr algn="l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0ECCAC-739E-4C22-866F-FD51CC0CF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1" y="0"/>
            <a:ext cx="55674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lettre, Police&#10;&#10;Description générée automatiquement">
            <a:extLst>
              <a:ext uri="{FF2B5EF4-FFF2-40B4-BE49-F238E27FC236}">
                <a16:creationId xmlns:a16="http://schemas.microsoft.com/office/drawing/2014/main" id="{8A1FA2D4-E7E1-CAF4-309A-AEB6B945E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012" y="316486"/>
            <a:ext cx="3211158" cy="6205138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CDC68EF-9D08-46DF-9BD5-25822D9D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5691" y="231959"/>
            <a:ext cx="5078215" cy="636967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56C9DA-499C-727C-86C4-BA9E8AB6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8118" y="2269314"/>
            <a:ext cx="3024722" cy="3780629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DEBBBE-12A0-4779-9A86-7AFEA7AE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0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83DBC4-DF1F-47B4-A427-3A02BF6F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505947-2EDE-4036-BAB7-9D467D50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E107CE-A324-40CD-893D-2D871179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9206E69-8320-4953-8527-D4C926A46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B0BA3C-4542-415C-9AD5-4A65B973D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CC301-B2A8-4BFA-8ADD-314A8AC88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6EF00C-BD32-6661-D75F-8F19E532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974905" cy="1077229"/>
          </a:xfrm>
        </p:spPr>
        <p:txBody>
          <a:bodyPr>
            <a:normAutofit/>
          </a:bodyPr>
          <a:lstStyle/>
          <a:p>
            <a:pPr algn="l"/>
            <a:endParaRPr lang="fr-F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C5DEAA-2B15-2DB9-AD12-11939A314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972159" cy="399782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1BA995-C21C-4D29-BE49-3CBE5718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4295" y="0"/>
            <a:ext cx="46426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lettre, document, capture d’écran&#10;&#10;Description générée automatiquement">
            <a:extLst>
              <a:ext uri="{FF2B5EF4-FFF2-40B4-BE49-F238E27FC236}">
                <a16:creationId xmlns:a16="http://schemas.microsoft.com/office/drawing/2014/main" id="{30877B88-4234-735D-D138-3F1D02E0E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482" y="325457"/>
            <a:ext cx="2948108" cy="6206544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6B63D7C-DA20-4B10-8164-8F1ACA90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90379" y="244088"/>
            <a:ext cx="4139753" cy="636792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EB1DFB-E9D4-4418-85B6-90079F88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9EF56-0D05-401F-8D9D-A087F3B0E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583D46-4F8A-48ED-9FC5-ACCFE5989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BF790-FF8B-4CA1-A78A-0ED655E7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F99DFE0-DA13-4703-95B6-9CFDBD4A2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580BCA-5EE9-4DE6-9060-8F5DFB3A0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997ED0-2734-463E-AB2D-7DE229F57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FBDE09-EF7B-A063-B8BE-E2E34B65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294428"/>
          </a:xfrm>
        </p:spPr>
        <p:txBody>
          <a:bodyPr>
            <a:normAutofit/>
          </a:bodyPr>
          <a:lstStyle/>
          <a:p>
            <a:pPr algn="l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0ECCAC-739E-4C22-866F-FD51CC0CF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1" y="0"/>
            <a:ext cx="55674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lettre, document&#10;&#10;Description générée automatiquement">
            <a:extLst>
              <a:ext uri="{FF2B5EF4-FFF2-40B4-BE49-F238E27FC236}">
                <a16:creationId xmlns:a16="http://schemas.microsoft.com/office/drawing/2014/main" id="{07C1780C-0E48-D153-C218-37F2CEDD9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063" y="316486"/>
            <a:ext cx="3087056" cy="6205138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CDC68EF-9D08-46DF-9BD5-25822D9D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5691" y="231959"/>
            <a:ext cx="5078215" cy="636967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F45514-BF8A-0B03-DE87-913C7498F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8118" y="2269314"/>
            <a:ext cx="3024722" cy="3780629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DEBBBE-12A0-4779-9A86-7AFEA7AE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5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83DBC4-DF1F-47B4-A427-3A02BF6F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505947-2EDE-4036-BAB7-9D467D50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E107CE-A324-40CD-893D-2D871179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9206E69-8320-4953-8527-D4C926A46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B0BA3C-4542-415C-9AD5-4A65B973D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FCC301-B2A8-4BFA-8ADD-314A8AC88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441D9D-BBDC-1422-81DB-7D46BC32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974905" cy="1077229"/>
          </a:xfrm>
        </p:spPr>
        <p:txBody>
          <a:bodyPr>
            <a:normAutofit/>
          </a:bodyPr>
          <a:lstStyle/>
          <a:p>
            <a:pPr algn="l"/>
            <a:endParaRPr lang="fr-F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8EF4B6-3093-3A48-6A9E-326C7044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972159" cy="399782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1BA995-C21C-4D29-BE49-3CBE5718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4295" y="0"/>
            <a:ext cx="46426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lettre, capture d’écran, Police&#10;&#10;Description générée automatiquement">
            <a:extLst>
              <a:ext uri="{FF2B5EF4-FFF2-40B4-BE49-F238E27FC236}">
                <a16:creationId xmlns:a16="http://schemas.microsoft.com/office/drawing/2014/main" id="{03EC819E-3969-1FA7-076A-BFEFA57A0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43" y="325457"/>
            <a:ext cx="3118787" cy="6206544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6B63D7C-DA20-4B10-8164-8F1ACA90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90379" y="244088"/>
            <a:ext cx="4139753" cy="636792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EB1DFB-E9D4-4418-85B6-90079F88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64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Espace réservé du contenu 3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EE1D83E9-CBE0-18A9-818D-A6AC487A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348096"/>
            <a:ext cx="9719948" cy="616609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864DDC-9674-FB89-84F0-215F34DF888C}"/>
              </a:ext>
            </a:extLst>
          </p:cNvPr>
          <p:cNvSpPr txBox="1"/>
          <p:nvPr/>
        </p:nvSpPr>
        <p:spPr>
          <a:xfrm>
            <a:off x="1721921" y="603662"/>
            <a:ext cx="92033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6600" dirty="0">
                <a:solidFill>
                  <a:srgbClr val="1D2125"/>
                </a:solidFill>
                <a:latin typeface="-apple-system"/>
                <a:ea typeface="-apple-system"/>
                <a:cs typeface="-apple-system"/>
              </a:rPr>
              <a:t>MCD</a:t>
            </a:r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439301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6" name="Picture 47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ce réservé du contenu 9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F4901EFE-6763-F9E5-8193-0DA168DE2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51948" b="407"/>
          <a:stretch/>
        </p:blipFill>
        <p:spPr>
          <a:xfrm>
            <a:off x="1132940" y="573420"/>
            <a:ext cx="7537973" cy="62102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919C379-AD13-AFAD-55DA-1BA32B4F1C1E}"/>
              </a:ext>
            </a:extLst>
          </p:cNvPr>
          <p:cNvSpPr txBox="1"/>
          <p:nvPr/>
        </p:nvSpPr>
        <p:spPr>
          <a:xfrm>
            <a:off x="1128156" y="98960"/>
            <a:ext cx="70460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rgbClr val="FFFFFF"/>
                </a:solidFill>
                <a:ea typeface="+mn-lt"/>
                <a:cs typeface="+mn-lt"/>
              </a:rPr>
              <a:t>Un diagramme de séquence système d'un cas d'utilisation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739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B03D64D-6A59-888D-FB42-E25172EE5D2C}"/>
              </a:ext>
            </a:extLst>
          </p:cNvPr>
          <p:cNvSpPr txBox="1"/>
          <p:nvPr/>
        </p:nvSpPr>
        <p:spPr>
          <a:xfrm>
            <a:off x="1974254" y="5166421"/>
            <a:ext cx="8445357" cy="8835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Planning prévisionnel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nombre, ligne&#10;&#10;Description générée automatiquement">
            <a:extLst>
              <a:ext uri="{FF2B5EF4-FFF2-40B4-BE49-F238E27FC236}">
                <a16:creationId xmlns:a16="http://schemas.microsoft.com/office/drawing/2014/main" id="{DFB83669-8117-0ED3-6714-04CA15BA8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5386" r="-1" b="6361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47489EB-355C-4170-8C70-5CDD42EFD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11">
            <a:extLst>
              <a:ext uri="{FF2B5EF4-FFF2-40B4-BE49-F238E27FC236}">
                <a16:creationId xmlns:a16="http://schemas.microsoft.com/office/drawing/2014/main" id="{521CC0F3-7B68-4C9C-999A-74F8925C3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6" name="Picture 13">
            <a:extLst>
              <a:ext uri="{FF2B5EF4-FFF2-40B4-BE49-F238E27FC236}">
                <a16:creationId xmlns:a16="http://schemas.microsoft.com/office/drawing/2014/main" id="{3EB18ECF-1C11-48BB-8C2B-DC5532A90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8887E40-5A0B-4897-80F0-0BAFAAB61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E3B1B6-DAAA-408B-A99C-2A7EE040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72B882-D016-4849-AF04-88E39D13A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76398" y="5166420"/>
            <a:ext cx="8440564" cy="1045052"/>
          </a:xfrm>
        </p:spPr>
        <p:txBody>
          <a:bodyPr>
            <a:normAutofit/>
          </a:bodyPr>
          <a:lstStyle/>
          <a:p>
            <a:r>
              <a:rPr lang="fr-FR" sz="4100">
                <a:ea typeface="+mj-lt"/>
                <a:cs typeface="+mj-lt"/>
              </a:rPr>
              <a:t>Diagramme synoptique du système</a:t>
            </a:r>
            <a:endParaRPr lang="fr-FR" sz="4100">
              <a:cs typeface="Arial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24907" y="4759126"/>
            <a:ext cx="8292055" cy="404576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1FF9E96-6955-4599-A2D0-1FF57939C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diagramme, capture d’écran, conception&#10;&#10;Description générée automatiquement">
            <a:extLst>
              <a:ext uri="{FF2B5EF4-FFF2-40B4-BE49-F238E27FC236}">
                <a16:creationId xmlns:a16="http://schemas.microsoft.com/office/drawing/2014/main" id="{5C086A91-CA53-B6E7-DFF5-EFAA6A3A21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0" r="21345" b="-13"/>
          <a:stretch/>
        </p:blipFill>
        <p:spPr>
          <a:xfrm>
            <a:off x="4211253" y="972646"/>
            <a:ext cx="3958000" cy="2648383"/>
          </a:xfrm>
          <a:prstGeom prst="rect">
            <a:avLst/>
          </a:prstGeom>
          <a:ln>
            <a:noFill/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15CFF31-2A56-4E24-9263-DC4342144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8613076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8907EB-52AA-4516-BC6A-7861CE077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A8A755-AC52-EC30-0E42-32E60067CF4F}"/>
              </a:ext>
            </a:extLst>
          </p:cNvPr>
          <p:cNvSpPr txBox="1"/>
          <p:nvPr/>
        </p:nvSpPr>
        <p:spPr>
          <a:xfrm>
            <a:off x="1974254" y="5166421"/>
            <a:ext cx="8445357" cy="8835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CRA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nombre, Parallèle&#10;&#10;Description générée automatiquement">
            <a:extLst>
              <a:ext uri="{FF2B5EF4-FFF2-40B4-BE49-F238E27FC236}">
                <a16:creationId xmlns:a16="http://schemas.microsoft.com/office/drawing/2014/main" id="{0CDE270D-C433-01B1-371A-04F319EBC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358" r="2" b="2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8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  <a:solidFill>
            <a:srgbClr val="604740"/>
          </a:solidFill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69700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nombre, Parallèle&#10;&#10;Description générée automatiquement">
            <a:extLst>
              <a:ext uri="{FF2B5EF4-FFF2-40B4-BE49-F238E27FC236}">
                <a16:creationId xmlns:a16="http://schemas.microsoft.com/office/drawing/2014/main" id="{25471609-C592-6018-3633-192528785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1357038"/>
            <a:ext cx="10905066" cy="414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5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1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7" name="Picture 33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Espace réservé du contenu 3" descr="https://lh7-us.googleusercontent.com/E77H7PNR0CqeSHNlkW4iaT4obH0V8ZpM6CZClNh3oO8b5226_wmRuRBoFRPFPffFBp37MdXqwN-pPHIK2ZUCTLDJ0F-TZ7gLTeLXuWL33WOnmnhAib9nkwjS3v83FPUpbgUPA_vp1FTeDNE2Y_BzNZU">
            <a:extLst>
              <a:ext uri="{FF2B5EF4-FFF2-40B4-BE49-F238E27FC236}">
                <a16:creationId xmlns:a16="http://schemas.microsoft.com/office/drawing/2014/main" id="{890E3AA3-F8BA-57F9-582B-3CBD4F495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1268453"/>
            <a:ext cx="9719948" cy="4325377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994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A2832F-8EFA-409C-8122-3A80BDD5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cs typeface="Arial"/>
              </a:rPr>
              <a:t>Trello</a:t>
            </a:r>
            <a:endParaRPr lang="en-US" sz="4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https://lh7-us.googleusercontent.com/LN62Ij1VwQkLFBET4ANrc5rLvI4KjndlSgqgaF1_7Sf9ORcK9QRCc4bsrHyZ4Y5kSvGzGhj0MXO8s2GkGDUFx2farKJAD4p9fyVWFR38dKmHjDzq8JBMz3yENNIi7R0vnHftJs6D1HwL4fAmHVzdEGQ">
            <a:extLst>
              <a:ext uri="{FF2B5EF4-FFF2-40B4-BE49-F238E27FC236}">
                <a16:creationId xmlns:a16="http://schemas.microsoft.com/office/drawing/2014/main" id="{94D3D929-2F65-8660-2CCA-0D9CD1EAA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33" r="-1" b="16008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3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Espace réservé du contenu 3" descr="https://lh7-us.googleusercontent.com/5T93QzTGWRZc82ScBkoPhyNx03JkVEXZ2H8v98rTya_uoKcWeIYtNmHbF_bAxkv63Y12x2nXYpQIYvT6tbx-me9zkhToGKoRQah9ajO7YQcuGIjFpuEUpHyZRVw8NMyk8WYbN16MulThW_CzBRqOKpQ">
            <a:extLst>
              <a:ext uri="{FF2B5EF4-FFF2-40B4-BE49-F238E27FC236}">
                <a16:creationId xmlns:a16="http://schemas.microsoft.com/office/drawing/2014/main" id="{89B5D6CB-CB55-6808-FDC7-2DF4E41E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8446" y="721707"/>
            <a:ext cx="9719948" cy="541886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686FDB7-1D17-548D-372C-C2913449FD4E}"/>
              </a:ext>
            </a:extLst>
          </p:cNvPr>
          <p:cNvSpPr txBox="1"/>
          <p:nvPr/>
        </p:nvSpPr>
        <p:spPr>
          <a:xfrm>
            <a:off x="1593273" y="207818"/>
            <a:ext cx="52152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 err="1">
                <a:solidFill>
                  <a:srgbClr val="FFFFFF"/>
                </a:solidFill>
                <a:ea typeface="+mn-lt"/>
                <a:cs typeface="+mn-lt"/>
              </a:rPr>
              <a:t>Github</a:t>
            </a:r>
            <a:r>
              <a:rPr lang="fr-FR" dirty="0">
                <a:solidFill>
                  <a:srgbClr val="FFFFFF"/>
                </a:solidFill>
                <a:ea typeface="+mn-lt"/>
                <a:cs typeface="+mn-lt"/>
              </a:rPr>
              <a:t> partagé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6573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85C071-9DEB-8501-5E45-05FA8DEE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fr-FR" sz="2800" dirty="0">
                <a:cs typeface="Arial"/>
              </a:rPr>
              <a:t>Dossier de Test et de Validation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A6FDDE-ED02-A991-EA00-AE8A9C131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050C154F-79FE-FC98-9345-B41843FEE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364" y="325458"/>
            <a:ext cx="4127352" cy="6206544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1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819EF56-0D05-401F-8D9D-A087F3B0E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2">
            <a:extLst>
              <a:ext uri="{FF2B5EF4-FFF2-40B4-BE49-F238E27FC236}">
                <a16:creationId xmlns:a16="http://schemas.microsoft.com/office/drawing/2014/main" id="{46583D46-4F8A-48ED-9FC5-ACCFE5989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6CFBF790-FF8B-4CA1-A78A-0ED655E74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F99DFE0-DA13-4703-95B6-9CFDBD4A2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580BCA-5EE9-4DE6-9060-8F5DFB3A0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997ED0-2734-463E-AB2D-7DE229F57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25C067-DBF3-31F2-6005-04F1BD79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294428"/>
          </a:xfrm>
        </p:spPr>
        <p:txBody>
          <a:bodyPr>
            <a:normAutofit/>
          </a:bodyPr>
          <a:lstStyle/>
          <a:p>
            <a:pPr algn="l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0ECCAC-739E-4C22-866F-FD51CC0CF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1" y="0"/>
            <a:ext cx="55674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0BBADF8-111A-7CB5-661F-33B22CAE9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529" y="1090098"/>
            <a:ext cx="4922124" cy="4657914"/>
          </a:xfrm>
          <a:prstGeom prst="rect">
            <a:avLst/>
          </a:prstGeom>
          <a:ln w="12700"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CDC68EF-9D08-46DF-9BD5-25822D9D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5691" y="231959"/>
            <a:ext cx="5078215" cy="636967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7">
            <a:extLst>
              <a:ext uri="{FF2B5EF4-FFF2-40B4-BE49-F238E27FC236}">
                <a16:creationId xmlns:a16="http://schemas.microsoft.com/office/drawing/2014/main" id="{1F002ABE-B51B-CB30-5ED2-746234259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8118" y="2269314"/>
            <a:ext cx="3024722" cy="3780629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DEBBBE-12A0-4779-9A86-7AFEA7AE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2C1214-DBC8-1DFC-D400-F13461CC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fr-FR" sz="28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D9B19B-C2DB-1417-5924-23887E20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0D6039F-61BE-057A-5EE2-F182BF595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829" y="325458"/>
            <a:ext cx="4670423" cy="6206544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26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8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6FCFEF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space réservé du contenu 9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8F1200BC-6109-CDA2-9E7D-2C09429ED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-5660" r="22105" b="-943"/>
          <a:stretch/>
        </p:blipFill>
        <p:spPr>
          <a:xfrm>
            <a:off x="643467" y="1153076"/>
            <a:ext cx="10905066" cy="455184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C2EBB0-481D-76AB-52D8-84D3C4209489}"/>
              </a:ext>
            </a:extLst>
          </p:cNvPr>
          <p:cNvSpPr txBox="1"/>
          <p:nvPr/>
        </p:nvSpPr>
        <p:spPr>
          <a:xfrm>
            <a:off x="781791" y="633351"/>
            <a:ext cx="49084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ea typeface="+mn-lt"/>
                <a:cs typeface="+mn-lt"/>
              </a:rPr>
              <a:t>Diagramme de déploiement</a:t>
            </a:r>
            <a:endParaRPr lang="fr-FR" sz="28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4130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08B37-1617-3612-70E4-AED11A07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3" y="1184855"/>
            <a:ext cx="6029634" cy="2042725"/>
          </a:xfrm>
        </p:spPr>
        <p:txBody>
          <a:bodyPr vert="horz" lIns="228600" tIns="228600" rIns="228600" bIns="0" rtlCol="0" anchor="b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3200" err="1">
                <a:ea typeface="+mj-lt"/>
                <a:cs typeface="+mj-lt"/>
              </a:rPr>
              <a:t>Diagramme</a:t>
            </a:r>
            <a:r>
              <a:rPr lang="en-US" sz="3200" dirty="0">
                <a:ea typeface="+mj-lt"/>
                <a:cs typeface="+mj-lt"/>
              </a:rPr>
              <a:t> des </a:t>
            </a:r>
            <a:r>
              <a:rPr lang="en-US" sz="3200" err="1">
                <a:ea typeface="+mj-lt"/>
                <a:cs typeface="+mj-lt"/>
              </a:rPr>
              <a:t>cas</a:t>
            </a:r>
            <a:r>
              <a:rPr lang="en-US" sz="3200" dirty="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d'utilisation</a:t>
            </a:r>
            <a:endParaRPr lang="fr-FR" sz="3200">
              <a:cs typeface="Arial"/>
            </a:endParaRPr>
          </a:p>
        </p:txBody>
      </p:sp>
      <p:pic>
        <p:nvPicPr>
          <p:cNvPr id="7" name="Image 6" descr="Une image contenant texte, diagramme, dessin&#10;&#10;Description générée automatiquement">
            <a:extLst>
              <a:ext uri="{FF2B5EF4-FFF2-40B4-BE49-F238E27FC236}">
                <a16:creationId xmlns:a16="http://schemas.microsoft.com/office/drawing/2014/main" id="{DF960808-6DCE-27B1-76CA-004438F9E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4" t="-125" r="74" b="33875"/>
          <a:stretch/>
        </p:blipFill>
        <p:spPr>
          <a:xfrm rot="5400000">
            <a:off x="5797435" y="373413"/>
            <a:ext cx="6039971" cy="6120318"/>
          </a:xfrm>
          <a:prstGeom prst="rect">
            <a:avLst/>
          </a:prstGeom>
          <a:ln w="9525">
            <a:noFill/>
          </a:ln>
        </p:spPr>
      </p:pic>
      <p:grpSp>
        <p:nvGrpSpPr>
          <p:cNvPr id="28" name="Group 11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-329674" y="-59376"/>
            <a:ext cx="12515851" cy="6923798"/>
            <a:chOff x="-329674" y="-59376"/>
            <a:chExt cx="12515851" cy="6923798"/>
          </a:xfrm>
        </p:grpSpPr>
        <p:sp>
          <p:nvSpPr>
            <p:cNvPr id="201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329674" y="1290909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6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0451" y="2010741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8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1351" y="1780905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9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1061" y="542347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9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01" y="6178751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6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1061" y="-59376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7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26601" y="-1916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8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1061" y="-1916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9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21889" y="-1916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0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01" y="-6705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1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2389" y="-1916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1061" y="-1916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3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10826" y="-6705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4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63239" y="-1916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5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77576" y="-1916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6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68289" y="-1916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7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235014" y="2872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8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20826" y="-1916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9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290826" y="-1916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C9789-8898-4FEC-BED9-27A7D6375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5" name="Group 145">
            <a:extLst>
              <a:ext uri="{FF2B5EF4-FFF2-40B4-BE49-F238E27FC236}">
                <a16:creationId xmlns:a16="http://schemas.microsoft.com/office/drawing/2014/main" id="{89153D07-52E5-4D47-B7D3-59D3AE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-329674" y="-59376"/>
            <a:ext cx="12515851" cy="6923798"/>
            <a:chOff x="-329674" y="-59376"/>
            <a:chExt cx="12515851" cy="692379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027BE9E0-BC0A-4047-A9F3-FEE382941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-329674" y="1290909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28516BE5-9FF5-4AEB-A961-87CAA86D7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51" y="2010741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D9AC01B-ED21-4897-8502-6C9F3C837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51" y="1780905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802488C1-A326-4736-9090-A782CE18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-1061" y="542347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A19BF381-8A69-4838-985C-B6A75AB9E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" y="6178751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6174A2B7-42B9-4604-ADB8-C0390ABD5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-1061" y="-59376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4" name="Freeform 11">
              <a:extLst>
                <a:ext uri="{FF2B5EF4-FFF2-40B4-BE49-F238E27FC236}">
                  <a16:creationId xmlns:a16="http://schemas.microsoft.com/office/drawing/2014/main" id="{85597E73-3E99-4AA6-95B7-CCC340643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601" y="-1916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5" name="Freeform 12">
              <a:extLst>
                <a:ext uri="{FF2B5EF4-FFF2-40B4-BE49-F238E27FC236}">
                  <a16:creationId xmlns:a16="http://schemas.microsoft.com/office/drawing/2014/main" id="{3EC32C20-5ED7-4B71-84A2-33F1928D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-1061" y="-1916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CEB02A33-615B-47C2-A3A1-79CEFCE38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889" y="-1916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7" name="Freeform 14">
              <a:extLst>
                <a:ext uri="{FF2B5EF4-FFF2-40B4-BE49-F238E27FC236}">
                  <a16:creationId xmlns:a16="http://schemas.microsoft.com/office/drawing/2014/main" id="{A817D172-34FE-44A0-8FE7-2DE53F95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3701" y="-6705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015DF00F-1666-4048-817A-9598EB324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389" y="-1916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CC138E0-9CAE-42D1-AEC0-4905ABBAF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-1061" y="-1916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84BD67A0-AD60-4697-9B64-60CD44B22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26" y="-6705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6" name="Freeform 18">
              <a:extLst>
                <a:ext uri="{FF2B5EF4-FFF2-40B4-BE49-F238E27FC236}">
                  <a16:creationId xmlns:a16="http://schemas.microsoft.com/office/drawing/2014/main" id="{F80EDFB0-2145-435B-90B7-DA5F2B635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463239" y="-1916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A4E59382-4DEE-4AC7-8446-2416D176C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576" y="-1916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55D26D19-6E95-4DBB-9C93-34AF9AD16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8768289" y="-1916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EE5A8A25-AF2F-45A2-8C83-777501F6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235014" y="2872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5165BC0D-45A1-45A5-AAC9-6EEC27CF7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0826" y="-1916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4F1DD539-EB18-4BEC-BF0D-106B762AE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0826" y="-1916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6" name="Group 166">
            <a:extLst>
              <a:ext uri="{FF2B5EF4-FFF2-40B4-BE49-F238E27FC236}">
                <a16:creationId xmlns:a16="http://schemas.microsoft.com/office/drawing/2014/main" id="{311F8D4F-0F0F-4E68-80C6-05F8FC8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619184" y="4287593"/>
            <a:ext cx="4299527" cy="1015321"/>
            <a:chOff x="2619184" y="4287593"/>
            <a:chExt cx="4299527" cy="1015321"/>
          </a:xfrm>
        </p:grpSpPr>
        <p:sp>
          <p:nvSpPr>
            <p:cNvPr id="59" name="Isosceles Triangle 39">
              <a:extLst>
                <a:ext uri="{FF2B5EF4-FFF2-40B4-BE49-F238E27FC236}">
                  <a16:creationId xmlns:a16="http://schemas.microsoft.com/office/drawing/2014/main" id="{D9655F80-B020-45DF-8854-E66FE5CE8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497809" y="4687051"/>
              <a:ext cx="396795" cy="445008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F147E35-2CC4-4188-845B-72F2A29C8A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19184" y="4287593"/>
              <a:ext cx="3856133" cy="1015321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8" name="Titre 1">
            <a:extLst>
              <a:ext uri="{FF2B5EF4-FFF2-40B4-BE49-F238E27FC236}">
                <a16:creationId xmlns:a16="http://schemas.microsoft.com/office/drawing/2014/main" id="{90708B37-1617-3612-70E4-AED11A07A3A3}"/>
              </a:ext>
            </a:extLst>
          </p:cNvPr>
          <p:cNvSpPr>
            <a:spLocks noGrp="1"/>
          </p:cNvSpPr>
          <p:nvPr/>
        </p:nvSpPr>
        <p:spPr>
          <a:xfrm rot="-10800000" flipV="1">
            <a:off x="3137099" y="4283519"/>
            <a:ext cx="2886627" cy="871299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5400" dirty="0">
                <a:cs typeface="Calibri Light"/>
              </a:rPr>
              <a:t>Moi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6223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00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5" name="Picture 102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space réservé du contenu 9" descr="Une image contenant texte, capture d’écran, Impression, conception&#10;&#10;Description générée automatiquement">
            <a:extLst>
              <a:ext uri="{FF2B5EF4-FFF2-40B4-BE49-F238E27FC236}">
                <a16:creationId xmlns:a16="http://schemas.microsoft.com/office/drawing/2014/main" id="{328772C5-D244-660C-F940-AD9512C7DD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35" r="27705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ontent Placeholder 95">
            <a:extLst>
              <a:ext uri="{FF2B5EF4-FFF2-40B4-BE49-F238E27FC236}">
                <a16:creationId xmlns:a16="http://schemas.microsoft.com/office/drawing/2014/main" id="{7F855B47-32F8-F66C-B18D-BF161C45F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839" y="2200275"/>
            <a:ext cx="5260152" cy="3849669"/>
          </a:xfrm>
        </p:spPr>
        <p:txBody>
          <a:bodyPr>
            <a:normAutofit/>
          </a:bodyPr>
          <a:lstStyle/>
          <a:p>
            <a:pPr marL="344170" indent="-344170"/>
            <a:r>
              <a:rPr lang="en-US" sz="4400" err="1">
                <a:solidFill>
                  <a:srgbClr val="FFFFFF"/>
                </a:solidFill>
                <a:ea typeface="+mn-lt"/>
                <a:cs typeface="+mn-lt"/>
              </a:rPr>
              <a:t>Diagramme</a:t>
            </a:r>
            <a:r>
              <a:rPr lang="en-US" sz="4400" dirty="0">
                <a:solidFill>
                  <a:srgbClr val="FFFFFF"/>
                </a:solidFill>
                <a:ea typeface="+mn-lt"/>
                <a:cs typeface="+mn-lt"/>
              </a:rPr>
              <a:t> des exigences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20A74B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lettre, capture d’écran, Police&#10;&#10;Description générée automatiquement">
            <a:extLst>
              <a:ext uri="{FF2B5EF4-FFF2-40B4-BE49-F238E27FC236}">
                <a16:creationId xmlns:a16="http://schemas.microsoft.com/office/drawing/2014/main" id="{0497A1FB-056E-D85C-0A10-D9DEA4931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68246" y="643467"/>
            <a:ext cx="60555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5422208B-C01C-EB54-6FCE-B1798192A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67089" y="643467"/>
            <a:ext cx="76578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Espace réservé du contenu 3" descr="Une image contenant texte, capture d’écran, Police, reçu&#10;&#10;Description générée automatiquement">
            <a:extLst>
              <a:ext uri="{FF2B5EF4-FFF2-40B4-BE49-F238E27FC236}">
                <a16:creationId xmlns:a16="http://schemas.microsoft.com/office/drawing/2014/main" id="{024ED7CA-0632-0168-8EF3-C868297FA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70089" y="326017"/>
            <a:ext cx="4036662" cy="62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05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Espace réservé du contenu 3" descr="Une image contenant texte, diagramme, Plan, Dessin technique&#10;&#10;Description générée automatiquement">
            <a:extLst>
              <a:ext uri="{FF2B5EF4-FFF2-40B4-BE49-F238E27FC236}">
                <a16:creationId xmlns:a16="http://schemas.microsoft.com/office/drawing/2014/main" id="{84362728-E636-3258-6234-21B75DECE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-5400000">
            <a:off x="3083295" y="-344086"/>
            <a:ext cx="6210250" cy="75504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5846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27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Madison</vt:lpstr>
      <vt:lpstr>Présentation réalisations</vt:lpstr>
      <vt:lpstr>Diagramme synoptique du système</vt:lpstr>
      <vt:lpstr>Présentation PowerPoint</vt:lpstr>
      <vt:lpstr>Diagramme des cas d'utilisation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Trello</vt:lpstr>
      <vt:lpstr>Présentation PowerPoint</vt:lpstr>
      <vt:lpstr>Dossier de Test et de Validation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346</cp:revision>
  <dcterms:created xsi:type="dcterms:W3CDTF">2024-02-16T13:36:25Z</dcterms:created>
  <dcterms:modified xsi:type="dcterms:W3CDTF">2024-02-16T15:26:27Z</dcterms:modified>
</cp:coreProperties>
</file>